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0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4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0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9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8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3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559EA5-3628-4E8D-8867-1715DA11F5B3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21CE67-B094-4CE2-B7B7-FF166CEE9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1429" y="1223963"/>
            <a:ext cx="7431314" cy="2387600"/>
          </a:xfrm>
        </p:spPr>
        <p:txBody>
          <a:bodyPr>
            <a:noAutofit/>
          </a:bodyPr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Бактериялардағы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өзгергіштігі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85" y="322340"/>
            <a:ext cx="3655564" cy="3030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4" y="3352800"/>
            <a:ext cx="3681446" cy="315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38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522" y="2286000"/>
            <a:ext cx="5025571" cy="45720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фагтарда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қабаттасуы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665" y="759959"/>
            <a:ext cx="4786313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18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6057" y="582656"/>
            <a:ext cx="1066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Генотиптік өзгергіштіктер бактерия геномын, құрылымындағы өзгерістермен байланысты, ол тұқым қуалайтын қасиет. Оларға мынандай құбылыстар жатады: </a:t>
            </a:r>
          </a:p>
          <a:p>
            <a:pPr marL="457200" indent="-457200">
              <a:lnSpc>
                <a:spcPct val="80000"/>
              </a:lnSpc>
              <a:buSzTx/>
              <a:buFont typeface="Wingdings" panose="05000000000000000000" pitchFamily="2" charset="2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Мутациялар</a:t>
            </a: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ДНҚ-ның біріншілік құрылымындағы өзгерістермен байланыcты, сырттан генетикалық ақпарат түспейді.</a:t>
            </a:r>
          </a:p>
          <a:p>
            <a:pPr marL="457200" indent="-457200">
              <a:lnSpc>
                <a:spcPct val="80000"/>
              </a:lnSpc>
              <a:buSzTx/>
              <a:buFont typeface="Wingdings" panose="05000000000000000000" pitchFamily="2" charset="2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Спонтанды мутация</a:t>
            </a: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табиғи жағдайда өзінен-өзі пайда болады, сирек кездесді.</a:t>
            </a:r>
          </a:p>
          <a:p>
            <a:pPr marL="457200" indent="-457200">
              <a:lnSpc>
                <a:spcPct val="80000"/>
              </a:lnSpc>
              <a:buSzTx/>
              <a:buFont typeface="Wingdings" panose="05000000000000000000" pitchFamily="2" charset="2"/>
              <a:buAutoNum type="arabicPeriod"/>
            </a:pPr>
            <a:r>
              <a:rPr lang="kk-KZ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Индуцирленген мутация</a:t>
            </a: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әртүрлі мутагенді агенттердің әсер ету нәтижесінде пайда болады. Мутагендерге мыналар жатады:</a:t>
            </a:r>
          </a:p>
          <a:p>
            <a:pPr marL="838200" lvl="1" indent="-381000">
              <a:lnSpc>
                <a:spcPct val="80000"/>
              </a:lnSpc>
            </a:pP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 факторлар (рентген және УК(УФ) сәулелер, гамма радиация);</a:t>
            </a:r>
          </a:p>
          <a:p>
            <a:pPr marL="838200" lvl="1" indent="-381000">
              <a:lnSpc>
                <a:spcPct val="80000"/>
              </a:lnSpc>
            </a:pP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 (пуриндік және пиримидиндік негіздердің анологтары, азот қышқылы, антисептиктер, ауыр металдың тұздары т.б.).</a:t>
            </a:r>
          </a:p>
          <a:p>
            <a:pPr marL="838200" lvl="1" indent="-381000">
              <a:lnSpc>
                <a:spcPct val="80000"/>
              </a:lnSpc>
            </a:pPr>
            <a:r>
              <a:rPr lang="kk-KZ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(антибиотиктер, транспозондар)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 жасушасындағы ДНҚ-ның тізбекшелеріндегі (гендердің) өзгерістерге байланысты болатын өзгерістер: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0" y="2442569"/>
            <a:ext cx="4133408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0572" y="2591965"/>
            <a:ext cx="55872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делеция – нуклеотидтердің бірнеше қосағының түсіп қалуы;</a:t>
            </a:r>
          </a:p>
          <a:p>
            <a:pPr algn="just"/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дупликация – нуклеотидті қосақ қосылуы;</a:t>
            </a:r>
          </a:p>
          <a:p>
            <a:pPr algn="just"/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транслокация – хромосома фрагменттерінің бір жерінен басқа учаскесіне ауысуы;</a:t>
            </a:r>
          </a:p>
          <a:p>
            <a:pPr algn="just"/>
            <a:r>
              <a:rPr lang="kk-KZ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инверсия – нуклеотидті қосақтардың орын алмастыруы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1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 рекомбинациялар кезінде донордан реципиенттің геномына генетикалық материал енеді.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983" y="1670653"/>
            <a:ext cx="6696744" cy="46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8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839" y="620688"/>
            <a:ext cx="4801704" cy="5619328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kk-KZ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реципиенттің субстраттан донор жасушасының генетикалық фрагменттерін белсенді түрде қосып алуы. Бұл құбылысты алғашқы рет Ф. Гриффитс (1928 ж.) сипаттаған. О.Эверн, К.Мак-Леод, М. Мак-Карти (1944 ж.) трансформация ДНҚ-ның бөлшегі арқылы берілетінін дәлелдеді. Бұл процесс компонентті жасушалар бар жағдайда атқарылады. Компоненттілік – ол бактериялық жасушаның бөтен ДНҚ-сын өзіне сіңіру ќабілеттілігі.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764704"/>
            <a:ext cx="4104456" cy="53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1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971" y="476672"/>
            <a:ext cx="10769600" cy="5691336"/>
          </a:xfrm>
        </p:spPr>
        <p:txBody>
          <a:bodyPr/>
          <a:lstStyle/>
          <a:p>
            <a:pPr marL="3429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1.Рецепиент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жіпшелі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ДНҚ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бөлшегінің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адсорбциялануы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2.Эклипс-жасырын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кезеңі-бұл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ДНҚ-ң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(ДНҚ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рецепиенттің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хромосомасына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4.Гендердің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экспрессиялануы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 -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трансформацияланған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жасуша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43700" b="17241"/>
          <a:stretch/>
        </p:blipFill>
        <p:spPr>
          <a:xfrm>
            <a:off x="2063552" y="3573016"/>
            <a:ext cx="80648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7999" y="404814"/>
            <a:ext cx="10827657" cy="6192837"/>
          </a:xfrm>
        </p:spPr>
        <p:txBody>
          <a:bodyPr>
            <a:normAutofit/>
          </a:bodyPr>
          <a:lstStyle/>
          <a:p>
            <a:pPr marL="609600" indent="-609600" algn="just">
              <a:buNone/>
            </a:pPr>
            <a:r>
              <a:rPr lang="kk-KZ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Трансдукция</a:t>
            </a:r>
            <a:r>
              <a:rPr lang="kk-KZ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донордан реципиентке бактериофагтың көмегімен гендердің берілуі. Ол мынадай кезеңдерден тұрады:</a:t>
            </a:r>
          </a:p>
          <a:p>
            <a:pPr marL="609600" indent="-609600" algn="just">
              <a:buSzTx/>
              <a:buFont typeface="Wingdings" panose="05000000000000000000" pitchFamily="2" charset="2"/>
              <a:buAutoNum type="arabicPeriod"/>
            </a:pPr>
            <a:r>
              <a:rPr lang="kk-KZ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 – жасушасымен бактериофагтың өзара әрекеттесуі.</a:t>
            </a:r>
          </a:p>
          <a:p>
            <a:pPr marL="609600" indent="-609600" algn="just">
              <a:buSzTx/>
              <a:buFont typeface="Wingdings" panose="05000000000000000000" pitchFamily="2" charset="2"/>
              <a:buAutoNum type="arabicPeriod"/>
            </a:pPr>
            <a:r>
              <a:rPr lang="kk-KZ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 – жасуша ДНҚ-ның фрагментінің фаг нуклеин қышқылына тіркелуі.</a:t>
            </a:r>
          </a:p>
          <a:p>
            <a:pPr marL="609600" indent="-609600" algn="just">
              <a:buSzTx/>
              <a:buFont typeface="Wingdings" panose="05000000000000000000" pitchFamily="2" charset="2"/>
              <a:buAutoNum type="arabicPeriod"/>
            </a:pPr>
            <a:r>
              <a:rPr lang="kk-KZ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 – жасуша ДНҚ-ң фрагментінің реципиент жасушаға фагпен тасымалдануы.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492896"/>
            <a:ext cx="6912768" cy="38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4565" y="1077808"/>
            <a:ext cx="6121377" cy="5472113"/>
          </a:xfrm>
        </p:spPr>
        <p:txBody>
          <a:bodyPr>
            <a:normAutofit/>
          </a:bodyPr>
          <a:lstStyle/>
          <a:p>
            <a:pPr lvl="1" algn="just"/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Конъюгация</a:t>
            </a:r>
            <a:r>
              <a:rPr lang="kk-KZ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генетикалық материалдың донордан реципиентке жыныстық кірпікшелер арқылы тікелей жанасқанда берілуі. Бұл процесс тек қана бір бағытта, яғни аталық жасушадан (F+) аналық жасушаға (F-) қарай жүреді, керісінше болмаиды. Мұндай процесті Hfr (ағыл. High frequency of recombination - рекомбинациялық жиілігі жоғары) плазмидасы бар жасушалар жиірек атқара алады. </a:t>
            </a:r>
            <a:endParaRPr lang="ru-RU" alt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742" y="406590"/>
            <a:ext cx="4223658" cy="59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6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әдебиеттер: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 algn="just">
              <a:buAutoNum type="arabicPeriod"/>
            </a:pP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Бегімқұлов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Б.,  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генетика 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жəне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биотехнология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Алматы, 1996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eriod"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Уилсон, К. Принципы и методы биохимии и молекулярной биологии [Электронный ресурс] : учебное пособие / К. Уилсон, Д.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Уолкер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под ред. А.В. Левашова, В.И. Тишкова ; пер. с англ. Т.П. Мосоловой, Е.Ю.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Бозелек-Решетняк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8, Электрон. дан. — Москва : Издательство "Лаборатория знаний", 2015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4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5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Жоспар: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</a:p>
          <a:p>
            <a:pPr marL="45720" indent="0">
              <a:buNone/>
            </a:pP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 генетикасы </a:t>
            </a:r>
          </a:p>
          <a:p>
            <a:pPr marL="45720" indent="0">
              <a:buNone/>
            </a:pP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бөлім</a:t>
            </a:r>
          </a:p>
          <a:p>
            <a:pPr marL="45720" indent="0">
              <a:buNone/>
            </a:pP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Бактериялардағы генетикалық материалдың өзгергіштігі</a:t>
            </a:r>
          </a:p>
          <a:p>
            <a:pPr marL="45720" indent="0">
              <a:buNone/>
            </a:pP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Микроорганизмдердің генетикалық картасы</a:t>
            </a:r>
          </a:p>
          <a:p>
            <a:pPr marL="45720" indent="0">
              <a:buNone/>
            </a:pP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4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5429" y="1030514"/>
            <a:ext cx="5080000" cy="44558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Бактериялар-жалпы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заңдылықтарды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обьектілері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қасиеттерімен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молекулярлы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генетиканың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дамуында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атқарды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675086" y="1683657"/>
            <a:ext cx="1074057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675085" y="4172857"/>
            <a:ext cx="1074057" cy="69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49142" y="1030514"/>
            <a:ext cx="4949372" cy="1915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вирустардың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e-IL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ֿ</a:t>
            </a:r>
            <a:r>
              <a:rPr lang="en-US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e-IL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мутанттарын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49142" y="3599543"/>
            <a:ext cx="4949372" cy="1915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транпозондар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тіркестіктер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1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430" y="769257"/>
            <a:ext cx="63572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қуалайтын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қуалаушылық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мутация, репликация,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рекомбинациясы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түсініктерге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заңдылықтары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прокариоттық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нысаны-Escherichia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1413" y="478064"/>
            <a:ext cx="412001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1413" y="3478438"/>
            <a:ext cx="4120015" cy="31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78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Заголовок 1"/>
          <p:cNvSpPr txBox="1">
            <a:spLocks/>
          </p:cNvSpPr>
          <p:nvPr/>
        </p:nvSpPr>
        <p:spPr bwMode="auto">
          <a:xfrm>
            <a:off x="1153888" y="316141"/>
            <a:ext cx="9441542" cy="77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геномының құрылысы: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373"/>
          <a:stretch/>
        </p:blipFill>
        <p:spPr>
          <a:xfrm>
            <a:off x="348343" y="1088573"/>
            <a:ext cx="4804228" cy="515982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413829" y="1600200"/>
            <a:ext cx="583474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геномы өздігінен репликациялануға қабілетті генетикалық элемент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репликондардан тұрады.Репликонға бактериялардың хромосомалары мен плазмидалары жатады.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 тұқымқуалаушылық ақпараттары  ДНҚ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тіркестік түрінде сақталады.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Олар аминқышқылдарының ақуыздарға тіркестігін анықтайды.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ақуызға өзінің гені сәйкес келеді.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1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429478" y="965427"/>
            <a:ext cx="6123894" cy="56165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хромосомасы екі тізбекті сақиналы ДНҚ молекуласы болып табылады.</a:t>
            </a:r>
          </a:p>
          <a:p>
            <a:pPr algn="just" eaLnBrk="1" hangingPunct="1"/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 ДНҚ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 молекулалық  массасы  салыстырмалы түрде жоғары.</a:t>
            </a:r>
          </a:p>
          <a:p>
            <a:pPr algn="just" eaLnBrk="1" hangingPunct="1"/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хромосомасы жинақы нуклеоидты құрайды.</a:t>
            </a:r>
          </a:p>
          <a:p>
            <a:pPr algn="just" eaLnBrk="1" hangingPunct="1"/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Нуклеоидтан басқа бактериялардың генетикалық материалы хромосомадан тыс элемент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плазмидаларда сақталады.</a:t>
            </a:r>
          </a:p>
          <a:p>
            <a:pPr algn="just" eaLnBrk="1" hangingPunct="1"/>
            <a:r>
              <a:rPr lang="kk-KZ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Плазмидалар клетка цитоплазмасында автономды түрде болады.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3" y="965427"/>
            <a:ext cx="4938315" cy="40855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58690" y="5392449"/>
            <a:ext cx="2520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 хромосомасы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425" y="304800"/>
            <a:ext cx="9875520" cy="88537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Бактериялардағы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реттелуі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86" y="1447800"/>
            <a:ext cx="5359400" cy="49530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Цистрон =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қуалайтын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Ген=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Цистрон+реттеуші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тізбектер.Кейбір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гендер РНҚ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кодтайды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ррнқ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тРНҚ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РНҚ).</a:t>
            </a:r>
          </a:p>
          <a:p>
            <a:pPr marL="45720" indent="0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цистрон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полицистрондық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иРНҚ-ға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транскрипцияланады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Полицистронды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иРНҚ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-оперон.</a:t>
            </a:r>
          </a:p>
          <a:p>
            <a:pPr marL="45720" indent="0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-цистрон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экспрессиясының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мутациясының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иРНҚ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молекуласындағы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цистроннан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орналасқандарға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48" t="6730" r="4667" b="6920"/>
          <a:stretch/>
        </p:blipFill>
        <p:spPr>
          <a:xfrm>
            <a:off x="6094185" y="1447800"/>
            <a:ext cx="561884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2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93486"/>
            <a:ext cx="9875520" cy="5515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Генетикалық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код-</a:t>
            </a:r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үштік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әмбебап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дегенеративті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629" y="1499054"/>
            <a:ext cx="9173028" cy="482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27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543" y="2057400"/>
            <a:ext cx="5514956" cy="40386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хромосомада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гендер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бар.Әдетте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геномдарда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гендер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үзілмейді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(Эукариот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Интрон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прокариоттардағы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мРНҚ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ұшырамайды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336031"/>
            <a:ext cx="5316764" cy="61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147979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812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Corbel</vt:lpstr>
      <vt:lpstr>Times New Roman</vt:lpstr>
      <vt:lpstr>Wingdings</vt:lpstr>
      <vt:lpstr>Базис</vt:lpstr>
      <vt:lpstr>Бактериялардағы генетикалық материалдың өзгергіштігі. </vt:lpstr>
      <vt:lpstr>Жоспар: </vt:lpstr>
      <vt:lpstr>Презентация PowerPoint</vt:lpstr>
      <vt:lpstr>Презентация PowerPoint</vt:lpstr>
      <vt:lpstr>Презентация PowerPoint</vt:lpstr>
      <vt:lpstr>Презентация PowerPoint</vt:lpstr>
      <vt:lpstr>Бактериялардағы генетикалық материалдың реттелуі</vt:lpstr>
      <vt:lpstr>Генетикалық код-үштік, әмбебап, дегенеративті</vt:lpstr>
      <vt:lpstr>Презентация PowerPoint</vt:lpstr>
      <vt:lpstr>Презентация PowerPoint</vt:lpstr>
      <vt:lpstr>Презентация PowerPoint</vt:lpstr>
      <vt:lpstr>Микроб жасушасындағы ДНҚ-ның тізбекшелеріндегі (гендердің) өзгерістерге байланысты болатын өзгерістер:</vt:lpstr>
      <vt:lpstr>Генетикалық рекомбинациялар кезінде донордан реципиенттің геномына генетикалық материал енеді.  </vt:lpstr>
      <vt:lpstr>Презентация PowerPoint</vt:lpstr>
      <vt:lpstr>Презентация PowerPoint</vt:lpstr>
      <vt:lpstr>Презентация PowerPoint</vt:lpstr>
      <vt:lpstr>Презентация PowerPoint</vt:lpstr>
      <vt:lpstr>Пайдаланылған әдебиеттер: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Бактериялардағы генетикалық материалдың өзгергіштігі.</dc:title>
  <dc:creator>Пользователь Windows</dc:creator>
  <cp:lastModifiedBy>Мамытова Нургуль</cp:lastModifiedBy>
  <cp:revision>7</cp:revision>
  <dcterms:created xsi:type="dcterms:W3CDTF">2022-11-06T14:43:54Z</dcterms:created>
  <dcterms:modified xsi:type="dcterms:W3CDTF">2023-01-11T17:31:42Z</dcterms:modified>
</cp:coreProperties>
</file>